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67" r:id="rId5"/>
    <p:sldId id="269" r:id="rId6"/>
    <p:sldId id="271" r:id="rId7"/>
    <p:sldId id="258" r:id="rId8"/>
    <p:sldId id="259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82" r:id="rId17"/>
    <p:sldId id="279" r:id="rId18"/>
    <p:sldId id="280" r:id="rId19"/>
    <p:sldId id="281" r:id="rId20"/>
    <p:sldId id="283" r:id="rId21"/>
    <p:sldId id="284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4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901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151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775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0481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4177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297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3306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284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821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578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803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945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002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980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748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017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32114F-796C-4349-AB0F-2E0CF68E0EBB}" type="datetimeFigureOut">
              <a:rPr lang="hr-HR" smtClean="0"/>
              <a:t>10.11.2022.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2C497-57CE-4F06-BEF3-02A236B85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8724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DV Pčelica</a:t>
            </a:r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6" y="1372620"/>
            <a:ext cx="5181600" cy="3866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6172200" y="1271590"/>
            <a:ext cx="5181600" cy="3866005"/>
          </a:xfrm>
        </p:spPr>
        <p:txBody>
          <a:bodyPr>
            <a:normAutofit fontScale="62500" lnSpcReduction="20000"/>
          </a:bodyPr>
          <a:lstStyle/>
          <a:p>
            <a:r>
              <a:rPr lang="hr-HR" dirty="0">
                <a:solidFill>
                  <a:schemeClr val="bg1"/>
                </a:solidFill>
              </a:rPr>
              <a:t>Buduća građevna čestica predškolske ustanove će se sastojati od dijelova slijedećih čestica: k.č.br.3099/8, 3099/10, 3125/7, k.o. Zadar, a ukupna površina čestice će iznositi 2 825 m2..</a:t>
            </a:r>
          </a:p>
          <a:p>
            <a:r>
              <a:rPr lang="hr-HR" dirty="0">
                <a:solidFill>
                  <a:schemeClr val="bg1"/>
                </a:solidFill>
              </a:rPr>
              <a:t>Zgrada će biti organizirana na dvije etaže s po 4 vrtićke i 4 jasličke jedinice. Pored građevine predškolske ustanove na čestici će se organizirati i vanjski prostor parkiranja, pristupne staze, dječja igrališta, te hortikulturno urediti preostali dio terena.</a:t>
            </a:r>
          </a:p>
          <a:p>
            <a:r>
              <a:rPr lang="hr-HR" dirty="0">
                <a:solidFill>
                  <a:schemeClr val="bg1"/>
                </a:solidFill>
              </a:rPr>
              <a:t>Ova predškolska ustanova je planirana prema važećim normativima i potrebama za smještaj 128djece. Kapacitet predškolske ustanove je određen sa 8 skupnih jedinica, odnosno sa 4 skupne jedinice jaslica (4 x </a:t>
            </a:r>
            <a:r>
              <a:rPr lang="hr-HR" dirty="0" err="1">
                <a:solidFill>
                  <a:schemeClr val="bg1"/>
                </a:solidFill>
              </a:rPr>
              <a:t>max</a:t>
            </a:r>
            <a:r>
              <a:rPr lang="hr-HR" dirty="0">
                <a:solidFill>
                  <a:schemeClr val="bg1"/>
                </a:solidFill>
              </a:rPr>
              <a:t> 14 djece) i sa 4 skupne jedinice dječjeg vrtića (4 x </a:t>
            </a:r>
            <a:r>
              <a:rPr lang="hr-HR" dirty="0" err="1">
                <a:solidFill>
                  <a:schemeClr val="bg1"/>
                </a:solidFill>
              </a:rPr>
              <a:t>max</a:t>
            </a:r>
            <a:r>
              <a:rPr lang="hr-HR" dirty="0">
                <a:solidFill>
                  <a:schemeClr val="bg1"/>
                </a:solidFill>
              </a:rPr>
              <a:t> 23 djece).</a:t>
            </a:r>
          </a:p>
          <a:p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- broj nadzemnih etaža = 2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- površina građevinske čestice = 2 825.00 m2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- tlocrtna izgrađenost čestice, izgrađena površina zemljišta pod </a:t>
            </a:r>
            <a:r>
              <a:rPr lang="hr-HR" dirty="0" err="1">
                <a:solidFill>
                  <a:schemeClr val="bg1"/>
                </a:solidFill>
              </a:rPr>
              <a:t>građevin</a:t>
            </a:r>
            <a:r>
              <a:rPr lang="hr-HR" dirty="0">
                <a:solidFill>
                  <a:schemeClr val="bg1"/>
                </a:solidFill>
              </a:rPr>
              <a:t>. = 1 086.00 m2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- građevinska </a:t>
            </a:r>
            <a:r>
              <a:rPr lang="hr-HR" dirty="0" err="1">
                <a:solidFill>
                  <a:schemeClr val="bg1"/>
                </a:solidFill>
              </a:rPr>
              <a:t>brutto</a:t>
            </a:r>
            <a:r>
              <a:rPr lang="hr-HR" dirty="0">
                <a:solidFill>
                  <a:schemeClr val="bg1"/>
                </a:solidFill>
              </a:rPr>
              <a:t> površina GBP = 1 367.00 m2</a:t>
            </a:r>
          </a:p>
        </p:txBody>
      </p:sp>
    </p:spTree>
    <p:extLst>
      <p:ext uri="{BB962C8B-B14F-4D97-AF65-F5344CB8AC3E}">
        <p14:creationId xmlns:p14="http://schemas.microsoft.com/office/powerpoint/2010/main" val="35460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E14-AF3C-1B47-B20B-D3BC3F2A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9E6777-3780-304B-B379-256C90BF4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630748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9DA6-5804-4543-A636-06CEA732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1DB165-109D-B446-8198-9033CC87A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8094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E5B5B-A4A2-7745-9746-8FDAD0FF82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76992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0AA2-3FE8-C746-8A4E-BB9BE073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213930-84F3-F04C-959A-A5AB60ECF9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9377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ECB5-2EA1-B645-AA9D-8F38B6D1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2C57C0-D155-7442-B493-8F1E3E31B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921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61D5-3620-C74F-BC72-133CAE94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FB3D20-FA71-5F41-897E-0954EFE4A8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" y="0"/>
            <a:ext cx="12120081" cy="6858000"/>
          </a:xfrm>
        </p:spPr>
      </p:pic>
    </p:spTree>
    <p:extLst>
      <p:ext uri="{BB962C8B-B14F-4D97-AF65-F5344CB8AC3E}">
        <p14:creationId xmlns:p14="http://schemas.microsoft.com/office/powerpoint/2010/main" val="238059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7F61CA-83E6-EE4F-ADDA-453B77B6A2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48845" cy="6858000"/>
          </a:xfrm>
        </p:spPr>
      </p:pic>
    </p:spTree>
    <p:extLst>
      <p:ext uri="{BB962C8B-B14F-4D97-AF65-F5344CB8AC3E}">
        <p14:creationId xmlns:p14="http://schemas.microsoft.com/office/powerpoint/2010/main" val="25085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109354-AF33-E14B-BD0E-9BA8F95535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27883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6682-73C0-404F-8FAB-28F65F87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7D863B-88A7-A740-A3E7-3F0441DC5B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81"/>
            <a:ext cx="12192000" cy="7006281"/>
          </a:xfrm>
        </p:spPr>
      </p:pic>
    </p:spTree>
    <p:extLst>
      <p:ext uri="{BB962C8B-B14F-4D97-AF65-F5344CB8AC3E}">
        <p14:creationId xmlns:p14="http://schemas.microsoft.com/office/powerpoint/2010/main" val="2222812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58F2-DA8E-0641-8337-AE3462AE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B03595-3D6E-BA46-AE7A-33E36442AE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8490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5A6B1-4588-7545-881A-78685D66CC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4108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D2DE-85C8-8D40-9A4E-B3FC3BB3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05132-7A04-C541-AC62-8BF6054BE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55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134F1-CDB9-9949-BBCD-223E6DAE68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010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Rezervirano mjesto sadržaja 3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" y="1514168"/>
            <a:ext cx="5181600" cy="3610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Rezervirano mjesto sadržaja 3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87" y="1514168"/>
            <a:ext cx="5181600" cy="3610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5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97EF-6700-A246-8252-E10B7B98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4E04D2-977C-204A-961A-5B9C863891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8146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C46EBF-A19B-CD4B-932F-84018EDA4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5115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DV </a:t>
            </a:r>
            <a:r>
              <a:rPr lang="hr-HR" dirty="0" err="1">
                <a:solidFill>
                  <a:schemeClr val="bg1"/>
                </a:solidFill>
              </a:rPr>
              <a:t>smiljevac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6594231" y="1133189"/>
            <a:ext cx="5181600" cy="4031664"/>
          </a:xfrm>
        </p:spPr>
        <p:txBody>
          <a:bodyPr>
            <a:noAutofit/>
          </a:bodyPr>
          <a:lstStyle/>
          <a:p>
            <a:r>
              <a:rPr lang="hr-HR" sz="1200" dirty="0">
                <a:solidFill>
                  <a:schemeClr val="bg1"/>
                </a:solidFill>
              </a:rPr>
              <a:t>Buduća građevna čestica predškolske ustanove će se sastojati od dijelova slijedećih čestica: k.č.br.3099/8, 3099/10, 3125/7, k.o. Zadar, a ukupna površina čestice će iznositi 2 825 m2..</a:t>
            </a:r>
          </a:p>
          <a:p>
            <a:r>
              <a:rPr lang="hr-HR" sz="1200" dirty="0">
                <a:solidFill>
                  <a:schemeClr val="bg1"/>
                </a:solidFill>
              </a:rPr>
              <a:t>Zgrada će biti organizirana na dvije etaže s po 4 vrtićke i 4 jasličke jedinice. Pored građevine predškolske ustanove na čestici će se organizirati i vanjski prostor parkiranja, pristupne staze, dječja igrališta, te hortikulturno urediti preostali dio terena.</a:t>
            </a:r>
          </a:p>
          <a:p>
            <a:r>
              <a:rPr lang="hr-HR" sz="1200" dirty="0">
                <a:solidFill>
                  <a:schemeClr val="bg1"/>
                </a:solidFill>
              </a:rPr>
              <a:t>Ova predškolska ustanova je planirana prema važećim normativima i potrebama za smještaj 128 djece. Kapacitet predškolske ustanove je određen sa 8 skupnih jedinica, odnosno sa 4 skupne jedinice jaslica (4 x </a:t>
            </a:r>
            <a:r>
              <a:rPr lang="hr-HR" sz="1200" dirty="0" err="1">
                <a:solidFill>
                  <a:schemeClr val="bg1"/>
                </a:solidFill>
              </a:rPr>
              <a:t>max</a:t>
            </a:r>
            <a:r>
              <a:rPr lang="hr-HR" sz="1200" dirty="0">
                <a:solidFill>
                  <a:schemeClr val="bg1"/>
                </a:solidFill>
              </a:rPr>
              <a:t> 14 djece) i sa 4 skupne jedinice dječjeg vrtića (4 x </a:t>
            </a:r>
            <a:r>
              <a:rPr lang="hr-HR" sz="1200" dirty="0" err="1">
                <a:solidFill>
                  <a:schemeClr val="bg1"/>
                </a:solidFill>
              </a:rPr>
              <a:t>max</a:t>
            </a:r>
            <a:r>
              <a:rPr lang="hr-HR" sz="1200" dirty="0">
                <a:solidFill>
                  <a:schemeClr val="bg1"/>
                </a:solidFill>
              </a:rPr>
              <a:t> 23 djece).</a:t>
            </a:r>
          </a:p>
          <a:p>
            <a:br>
              <a:rPr lang="hr-HR" sz="1200" dirty="0">
                <a:solidFill>
                  <a:schemeClr val="bg1"/>
                </a:solidFill>
              </a:rPr>
            </a:br>
            <a:r>
              <a:rPr lang="hr-HR" sz="1200" dirty="0">
                <a:solidFill>
                  <a:schemeClr val="bg1"/>
                </a:solidFill>
              </a:rPr>
              <a:t>- broj nadzemnih etaža = 2</a:t>
            </a:r>
            <a:br>
              <a:rPr lang="hr-HR" sz="1200" dirty="0">
                <a:solidFill>
                  <a:schemeClr val="bg1"/>
                </a:solidFill>
              </a:rPr>
            </a:br>
            <a:r>
              <a:rPr lang="hr-HR" sz="1200" dirty="0">
                <a:solidFill>
                  <a:schemeClr val="bg1"/>
                </a:solidFill>
              </a:rPr>
              <a:t>- površina građevinske čestice = 2 825.00 m2</a:t>
            </a:r>
            <a:br>
              <a:rPr lang="hr-HR" sz="1200" dirty="0">
                <a:solidFill>
                  <a:schemeClr val="bg1"/>
                </a:solidFill>
              </a:rPr>
            </a:br>
            <a:r>
              <a:rPr lang="hr-HR" sz="1200" dirty="0">
                <a:solidFill>
                  <a:schemeClr val="bg1"/>
                </a:solidFill>
              </a:rPr>
              <a:t>- tlocrtna izgrađenost čestice, izgrađena površina zemljišta pod </a:t>
            </a:r>
            <a:r>
              <a:rPr lang="hr-HR" sz="1200" dirty="0" err="1">
                <a:solidFill>
                  <a:schemeClr val="bg1"/>
                </a:solidFill>
              </a:rPr>
              <a:t>građevin</a:t>
            </a:r>
            <a:r>
              <a:rPr lang="hr-HR" sz="1200" dirty="0">
                <a:solidFill>
                  <a:schemeClr val="bg1"/>
                </a:solidFill>
              </a:rPr>
              <a:t>. = 1 086.00 m2</a:t>
            </a:r>
            <a:br>
              <a:rPr lang="hr-HR" sz="1200" dirty="0">
                <a:solidFill>
                  <a:schemeClr val="bg1"/>
                </a:solidFill>
              </a:rPr>
            </a:br>
            <a:r>
              <a:rPr lang="hr-HR" sz="1200" dirty="0">
                <a:solidFill>
                  <a:schemeClr val="bg1"/>
                </a:solidFill>
              </a:rPr>
              <a:t>- građevinska </a:t>
            </a:r>
            <a:r>
              <a:rPr lang="hr-HR" sz="1200" dirty="0" err="1">
                <a:solidFill>
                  <a:schemeClr val="bg1"/>
                </a:solidFill>
              </a:rPr>
              <a:t>brutto</a:t>
            </a:r>
            <a:r>
              <a:rPr lang="hr-HR" sz="1200" dirty="0">
                <a:solidFill>
                  <a:schemeClr val="bg1"/>
                </a:solidFill>
              </a:rPr>
              <a:t> površina GBP = 1 367.00 m2</a:t>
            </a:r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6216"/>
            <a:ext cx="5155321" cy="3661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95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1" y="1694538"/>
            <a:ext cx="5570829" cy="3133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61" y="1694538"/>
            <a:ext cx="5570828" cy="3133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28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DV crvene kuće</a:t>
            </a:r>
          </a:p>
        </p:txBody>
      </p:sp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6624376" y="1281638"/>
            <a:ext cx="5181600" cy="3866005"/>
          </a:xfrm>
        </p:spPr>
        <p:txBody>
          <a:bodyPr>
            <a:normAutofit/>
          </a:bodyPr>
          <a:lstStyle/>
          <a:p>
            <a:r>
              <a:rPr lang="hr-HR" sz="1400" dirty="0">
                <a:solidFill>
                  <a:schemeClr val="bg1"/>
                </a:solidFill>
              </a:rPr>
              <a:t>Planirana građevna čestica za Mjesni centar će se formirati uz sjeveroistočnu stranu ulice Josipa </a:t>
            </a:r>
            <a:r>
              <a:rPr lang="hr-HR" sz="1400" dirty="0" err="1">
                <a:solidFill>
                  <a:schemeClr val="bg1"/>
                </a:solidFill>
              </a:rPr>
              <a:t>Hatzea</a:t>
            </a:r>
            <a:r>
              <a:rPr lang="hr-HR" sz="1400" dirty="0">
                <a:solidFill>
                  <a:schemeClr val="bg1"/>
                </a:solidFill>
              </a:rPr>
              <a:t> na k.č.br. 3810/15 i dijela k.č.br. 3812/15 </a:t>
            </a:r>
            <a:r>
              <a:rPr lang="hr-HR" sz="1400" dirty="0" err="1">
                <a:solidFill>
                  <a:schemeClr val="bg1"/>
                </a:solidFill>
              </a:rPr>
              <a:t>k.o</a:t>
            </a:r>
            <a:r>
              <a:rPr lang="hr-HR" sz="1400" dirty="0">
                <a:solidFill>
                  <a:schemeClr val="bg1"/>
                </a:solidFill>
              </a:rPr>
              <a:t> Zadar ukupne površine 4511m2.</a:t>
            </a:r>
          </a:p>
          <a:p>
            <a:r>
              <a:rPr lang="hr-HR" sz="1400" dirty="0">
                <a:solidFill>
                  <a:schemeClr val="bg1"/>
                </a:solidFill>
              </a:rPr>
              <a:t>Zgrada će biti organizirana na dvije etaže (P+1) s tim da će u prizemlju biti smješten Dječji vrtić sa 3 vrtićke i 1 jasličkom jedinicom.</a:t>
            </a:r>
          </a:p>
          <a:p>
            <a:r>
              <a:rPr lang="hr-HR" sz="1400" dirty="0">
                <a:solidFill>
                  <a:schemeClr val="bg1"/>
                </a:solidFill>
              </a:rPr>
              <a:t>Planirana predškolska ustanova projektirana je prema važećim normativima i</a:t>
            </a:r>
            <a:br>
              <a:rPr lang="hr-HR" sz="1400" dirty="0">
                <a:solidFill>
                  <a:schemeClr val="bg1"/>
                </a:solidFill>
              </a:rPr>
            </a:br>
            <a:r>
              <a:rPr lang="hr-HR" sz="1400" dirty="0">
                <a:solidFill>
                  <a:schemeClr val="bg1"/>
                </a:solidFill>
              </a:rPr>
              <a:t>potrebama za smještaj 74 djece (</a:t>
            </a:r>
            <a:r>
              <a:rPr lang="hr-HR" sz="1400" dirty="0" err="1">
                <a:solidFill>
                  <a:schemeClr val="bg1"/>
                </a:solidFill>
              </a:rPr>
              <a:t>maximalno</a:t>
            </a:r>
            <a:r>
              <a:rPr lang="hr-HR" sz="1400" dirty="0">
                <a:solidFill>
                  <a:schemeClr val="bg1"/>
                </a:solidFill>
              </a:rPr>
              <a:t> 80). Kapacitet predškolske ustanove je određen sa 4 skupne jedinice, odnosno sa 1 skupna jedinica jaslica (1 x </a:t>
            </a:r>
            <a:r>
              <a:rPr lang="hr-HR" sz="1400" dirty="0" err="1">
                <a:solidFill>
                  <a:schemeClr val="bg1"/>
                </a:solidFill>
              </a:rPr>
              <a:t>max</a:t>
            </a:r>
            <a:r>
              <a:rPr lang="hr-HR" sz="1400" dirty="0">
                <a:solidFill>
                  <a:schemeClr val="bg1"/>
                </a:solidFill>
              </a:rPr>
              <a:t> 14 djece) i sa 3 skupne jedinice dječjeg vrtića (3 x </a:t>
            </a:r>
            <a:r>
              <a:rPr lang="hr-HR" sz="1400" dirty="0" err="1">
                <a:solidFill>
                  <a:schemeClr val="bg1"/>
                </a:solidFill>
              </a:rPr>
              <a:t>max</a:t>
            </a:r>
            <a:r>
              <a:rPr lang="hr-HR" sz="1400" dirty="0">
                <a:solidFill>
                  <a:schemeClr val="bg1"/>
                </a:solidFill>
              </a:rPr>
              <a:t> 23 djece).</a:t>
            </a:r>
            <a:br>
              <a:rPr lang="hr-HR" dirty="0">
                <a:solidFill>
                  <a:schemeClr val="bg1"/>
                </a:solidFill>
              </a:rPr>
            </a:b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2" y="1384270"/>
            <a:ext cx="5191556" cy="3685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6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3" y="1609076"/>
            <a:ext cx="5861022" cy="3409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61" y="1632156"/>
            <a:ext cx="5746577" cy="3386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0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DV </a:t>
            </a:r>
            <a:r>
              <a:rPr lang="hr-HR" dirty="0" err="1">
                <a:solidFill>
                  <a:schemeClr val="bg1"/>
                </a:solidFill>
              </a:rPr>
              <a:t>Diklo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6443506" y="1291687"/>
            <a:ext cx="5181600" cy="3866005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hr-HR" dirty="0">
                <a:solidFill>
                  <a:schemeClr val="bg1"/>
                </a:solidFill>
              </a:rPr>
              <a:t>Predmetni zahvat planira se na dijelu kat. čestice k br. 766/446 k.o. </a:t>
            </a:r>
            <a:r>
              <a:rPr lang="hr-HR" dirty="0" err="1">
                <a:solidFill>
                  <a:schemeClr val="bg1"/>
                </a:solidFill>
              </a:rPr>
              <a:t>Diklo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hr-HR" dirty="0">
                <a:solidFill>
                  <a:schemeClr val="bg1"/>
                </a:solidFill>
              </a:rPr>
              <a:t>Predložena parcela površine P= 3.796,00 m², prikladna po površini za gradnju dječjeg vrtića i organizaciju dječjih igrališta nalazi se u dvije zone:</a:t>
            </a:r>
          </a:p>
          <a:p>
            <a:r>
              <a:rPr lang="hr-HR" dirty="0">
                <a:solidFill>
                  <a:schemeClr val="bg1"/>
                </a:solidFill>
              </a:rPr>
              <a:t>                - zona društvene namjene D P= 1.261,00 m²</a:t>
            </a:r>
          </a:p>
          <a:p>
            <a:r>
              <a:rPr lang="hr-HR" dirty="0">
                <a:solidFill>
                  <a:schemeClr val="bg1"/>
                </a:solidFill>
              </a:rPr>
              <a:t>                - zona stambene namjene Sm P= 2.535,00 m²</a:t>
            </a:r>
          </a:p>
          <a:p>
            <a:r>
              <a:rPr lang="hr-HR" dirty="0">
                <a:solidFill>
                  <a:schemeClr val="bg1"/>
                </a:solidFill>
              </a:rPr>
              <a:t>4 grupne jedinice od čega dvije za djecu </a:t>
            </a:r>
            <a:r>
              <a:rPr lang="hr-HR" dirty="0" err="1">
                <a:solidFill>
                  <a:schemeClr val="bg1"/>
                </a:solidFill>
              </a:rPr>
              <a:t>jaslične</a:t>
            </a:r>
            <a:r>
              <a:rPr lang="hr-HR" dirty="0">
                <a:solidFill>
                  <a:schemeClr val="bg1"/>
                </a:solidFill>
              </a:rPr>
              <a:t> dobi od 6 do 36 mjesec i dvije skupine za djecu od navršene 3 do 7 godine</a:t>
            </a:r>
          </a:p>
          <a:p>
            <a:r>
              <a:rPr lang="hr-HR" dirty="0">
                <a:solidFill>
                  <a:schemeClr val="bg1"/>
                </a:solidFill>
              </a:rPr>
              <a:t>Kapacitet ustanove je 74 polaznika, od čega je 24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polaznika </a:t>
            </a:r>
            <a:r>
              <a:rPr lang="hr-HR" dirty="0" err="1">
                <a:solidFill>
                  <a:schemeClr val="bg1"/>
                </a:solidFill>
              </a:rPr>
              <a:t>jaslične</a:t>
            </a:r>
            <a:r>
              <a:rPr lang="hr-HR" dirty="0">
                <a:solidFill>
                  <a:schemeClr val="bg1"/>
                </a:solidFill>
              </a:rPr>
              <a:t> dobi odnosno do 28 u 3. godini te 40 polaznika </a:t>
            </a:r>
            <a:r>
              <a:rPr lang="hr-HR" dirty="0" err="1">
                <a:solidFill>
                  <a:schemeClr val="bg1"/>
                </a:solidFill>
              </a:rPr>
              <a:t>vrtičke</a:t>
            </a:r>
            <a:r>
              <a:rPr lang="hr-HR" dirty="0">
                <a:solidFill>
                  <a:schemeClr val="bg1"/>
                </a:solidFill>
              </a:rPr>
              <a:t> dobi odnosno do 46 u predškolskoj dobi .</a:t>
            </a:r>
          </a:p>
          <a:p>
            <a:r>
              <a:rPr lang="hr-HR" dirty="0">
                <a:solidFill>
                  <a:schemeClr val="bg1"/>
                </a:solidFill>
              </a:rPr>
              <a:t>građevinska </a:t>
            </a:r>
            <a:r>
              <a:rPr lang="hr-HR" dirty="0" err="1">
                <a:solidFill>
                  <a:schemeClr val="bg1"/>
                </a:solidFill>
              </a:rPr>
              <a:t>brutto</a:t>
            </a:r>
            <a:r>
              <a:rPr lang="hr-HR" dirty="0">
                <a:solidFill>
                  <a:schemeClr val="bg1"/>
                </a:solidFill>
              </a:rPr>
              <a:t> površina GBP = 1.185,71 m2</a:t>
            </a:r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7" y="1493759"/>
            <a:ext cx="4937125" cy="3466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08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1" y="256397"/>
            <a:ext cx="6267194" cy="2672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50" y="3226930"/>
            <a:ext cx="7281657" cy="2702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3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0D0D-3DAD-FD44-9E33-6C731C73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B9E802-4E6F-C34E-8816-9E8DE2F36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22"/>
            <a:ext cx="12178336" cy="6849378"/>
          </a:xfrm>
        </p:spPr>
      </p:pic>
    </p:spTree>
    <p:extLst>
      <p:ext uri="{BB962C8B-B14F-4D97-AF65-F5344CB8AC3E}">
        <p14:creationId xmlns:p14="http://schemas.microsoft.com/office/powerpoint/2010/main" val="1778069650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</TotalTime>
  <Words>621</Words>
  <Application>Microsoft Macintosh PowerPoint</Application>
  <PresentationFormat>Widescreen</PresentationFormat>
  <Paragraphs>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Century Gothic</vt:lpstr>
      <vt:lpstr>Wingdings 3</vt:lpstr>
      <vt:lpstr>Isječak</vt:lpstr>
      <vt:lpstr>DV Pčelica</vt:lpstr>
      <vt:lpstr>PowerPoint Presentation</vt:lpstr>
      <vt:lpstr>DV smiljevac</vt:lpstr>
      <vt:lpstr>PowerPoint Presentation</vt:lpstr>
      <vt:lpstr>DV crvene kuće</vt:lpstr>
      <vt:lpstr>PowerPoint Presentation</vt:lpstr>
      <vt:lpstr>DV Diklo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 Pčelica</dc:title>
  <dc:creator>Vjeran Čuraković</dc:creator>
  <cp:lastModifiedBy>Microsoft Office User</cp:lastModifiedBy>
  <cp:revision>13</cp:revision>
  <dcterms:created xsi:type="dcterms:W3CDTF">2021-09-02T09:19:27Z</dcterms:created>
  <dcterms:modified xsi:type="dcterms:W3CDTF">2022-11-10T11:45:43Z</dcterms:modified>
</cp:coreProperties>
</file>